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90" r:id="rId10"/>
    <p:sldId id="291" r:id="rId11"/>
    <p:sldId id="292" r:id="rId12"/>
    <p:sldId id="288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46464"/>
    <a:srgbClr val="64646E"/>
    <a:srgbClr val="00285A"/>
    <a:srgbClr val="CF2828"/>
    <a:srgbClr val="CF286E"/>
    <a:srgbClr val="00286E"/>
    <a:srgbClr val="D02E26"/>
    <a:srgbClr val="10D5EA"/>
    <a:srgbClr val="D02E57"/>
    <a:srgbClr val="002C6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55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-125" y="2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4C586-8EE7-AF48-B32A-B03634DE7749}" type="datetimeFigureOut">
              <a:rPr lang="fr-FR" smtClean="0"/>
              <a:pPr/>
              <a:t>08/03/2018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55F6C-C462-EC4E-A672-E3DA8C1B46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509621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1EE48-4E68-9343-AEBE-A8480D8633D2}" type="datetimeFigureOut">
              <a:rPr lang="fr-FR" smtClean="0"/>
              <a:pPr/>
              <a:t>08/03/2018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A8BE8-4E5E-3440-A5E7-AA67017625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425051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A8BE8-4E5E-3440-A5E7-AA67017625E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3469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POWERPOINT-0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451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ctrTitle" hasCustomPrompt="1"/>
          </p:nvPr>
        </p:nvSpPr>
        <p:spPr>
          <a:xfrm>
            <a:off x="2561180" y="4002089"/>
            <a:ext cx="5348718" cy="1043679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="1" i="0" baseline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fr-FR" dirty="0" smtClean="0"/>
              <a:t>TITRE </a:t>
            </a:r>
            <a:br>
              <a:rPr lang="fr-FR" dirty="0" smtClean="0"/>
            </a:br>
            <a:r>
              <a:rPr lang="fr-FR" dirty="0" smtClean="0"/>
              <a:t>DE LA PRÉSENTATION</a:t>
            </a:r>
            <a:endParaRPr lang="fr-FR" dirty="0"/>
          </a:p>
        </p:txBody>
      </p:sp>
      <p:sp>
        <p:nvSpPr>
          <p:cNvPr id="9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529814" y="5045768"/>
            <a:ext cx="5380084" cy="34789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b="1" i="0">
                <a:solidFill>
                  <a:srgbClr val="FFFFFF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JJ/MM/AAAA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545723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tré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POWERPOINT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451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ctrTitle" hasCustomPrompt="1"/>
          </p:nvPr>
        </p:nvSpPr>
        <p:spPr>
          <a:xfrm>
            <a:off x="2541764" y="3981030"/>
            <a:ext cx="5036018" cy="4851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defRPr sz="3200" b="1" i="0" baseline="0">
                <a:solidFill>
                  <a:srgbClr val="00285A"/>
                </a:solidFill>
                <a:latin typeface="Verdana"/>
                <a:cs typeface="Verdana"/>
              </a:defRPr>
            </a:lvl1pPr>
          </a:lstStyle>
          <a:p>
            <a:r>
              <a:rPr lang="fr-FR" dirty="0" smtClean="0"/>
              <a:t>TITRE DU CHAPITRE</a:t>
            </a:r>
            <a:endParaRPr lang="fr-FR" dirty="0"/>
          </a:p>
        </p:txBody>
      </p:sp>
      <p:sp>
        <p:nvSpPr>
          <p:cNvPr id="8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529814" y="4480443"/>
            <a:ext cx="5047968" cy="3592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b="1" i="0">
                <a:solidFill>
                  <a:srgbClr val="CF2828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SOUS-TITRE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64459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urante li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 hasCustomPrompt="1"/>
          </p:nvPr>
        </p:nvSpPr>
        <p:spPr>
          <a:xfrm>
            <a:off x="426790" y="350475"/>
            <a:ext cx="8249842" cy="30589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b="1" baseline="0">
                <a:solidFill>
                  <a:srgbClr val="CF2828"/>
                </a:solidFill>
                <a:latin typeface="Verdana"/>
                <a:cs typeface="Verdana"/>
              </a:defRPr>
            </a:lvl1pPr>
          </a:lstStyle>
          <a:p>
            <a:r>
              <a:rPr lang="fr-FR" dirty="0" smtClean="0"/>
              <a:t>TITRE DU CHAPITRE</a:t>
            </a:r>
            <a:endParaRPr lang="fr-FR" dirty="0"/>
          </a:p>
        </p:txBody>
      </p:sp>
      <p:sp>
        <p:nvSpPr>
          <p:cNvPr id="5" name="Sous-titre 2"/>
          <p:cNvSpPr>
            <a:spLocks noGrp="1"/>
          </p:cNvSpPr>
          <p:nvPr>
            <p:ph type="subTitle" idx="10" hasCustomPrompt="1"/>
          </p:nvPr>
        </p:nvSpPr>
        <p:spPr>
          <a:xfrm>
            <a:off x="426790" y="687504"/>
            <a:ext cx="8249842" cy="3865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/>
              <a:buNone/>
              <a:defRPr sz="2400" b="1" i="0" baseline="0">
                <a:solidFill>
                  <a:srgbClr val="646464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PAGE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077063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urant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9956" y="1315122"/>
            <a:ext cx="8216676" cy="4948934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002C6E"/>
              </a:buClr>
              <a:buSzPct val="100000"/>
              <a:buFontTx/>
              <a:buNone/>
              <a:defRPr sz="1400">
                <a:solidFill>
                  <a:srgbClr val="646464"/>
                </a:solidFill>
                <a:latin typeface="Verdana"/>
                <a:cs typeface="Verdana"/>
              </a:defRPr>
            </a:lvl1pPr>
            <a:lvl2pPr marL="447675" indent="-180975">
              <a:buClr>
                <a:srgbClr val="C85A19"/>
              </a:buClr>
              <a:buSzPct val="100000"/>
              <a:buFontTx/>
              <a:buBlip>
                <a:blip r:embed="rId2"/>
              </a:buBlip>
              <a:defRPr sz="1400">
                <a:solidFill>
                  <a:srgbClr val="002C6E"/>
                </a:solidFill>
                <a:latin typeface="Arial"/>
                <a:cs typeface="Arial"/>
              </a:defRPr>
            </a:lvl2pPr>
            <a:lvl3pPr marL="447675" indent="-180975">
              <a:buClr>
                <a:srgbClr val="C85A19"/>
              </a:buClr>
              <a:buSzPct val="100000"/>
              <a:buFontTx/>
              <a:buBlip>
                <a:blip r:embed="rId2"/>
              </a:buBlip>
              <a:defRPr sz="1200">
                <a:solidFill>
                  <a:srgbClr val="002C6E"/>
                </a:solidFill>
                <a:latin typeface="Arial"/>
                <a:cs typeface="Arial"/>
              </a:defRPr>
            </a:lvl3pPr>
            <a:lvl4pPr marL="447675" indent="-180975">
              <a:buClr>
                <a:srgbClr val="C85A19"/>
              </a:buClr>
              <a:buSzPct val="100000"/>
              <a:buFontTx/>
              <a:buBlip>
                <a:blip r:embed="rId2"/>
              </a:buBlip>
              <a:defRPr sz="1200" i="1">
                <a:solidFill>
                  <a:srgbClr val="002C6E"/>
                </a:solidFill>
                <a:latin typeface="Arial"/>
                <a:cs typeface="Arial"/>
              </a:defRPr>
            </a:lvl4pPr>
            <a:lvl5pPr marL="809625" indent="-180975">
              <a:buClr>
                <a:srgbClr val="C85A19"/>
              </a:buClr>
              <a:buSzPct val="100000"/>
              <a:buFontTx/>
              <a:buBlip>
                <a:blip r:embed="rId2"/>
              </a:buBlip>
              <a:defRPr sz="1000">
                <a:solidFill>
                  <a:srgbClr val="002C6E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0"/>
            <a:endParaRPr lang="fr-FR" dirty="0" smtClean="0"/>
          </a:p>
        </p:txBody>
      </p:sp>
      <p:sp>
        <p:nvSpPr>
          <p:cNvPr id="8" name="Titre 1"/>
          <p:cNvSpPr>
            <a:spLocks noGrp="1"/>
          </p:cNvSpPr>
          <p:nvPr>
            <p:ph type="ctrTitle" hasCustomPrompt="1"/>
          </p:nvPr>
        </p:nvSpPr>
        <p:spPr>
          <a:xfrm>
            <a:off x="426790" y="350475"/>
            <a:ext cx="8249842" cy="30589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b="1" baseline="0">
                <a:solidFill>
                  <a:srgbClr val="CF2828"/>
                </a:solidFill>
                <a:latin typeface="Verdana"/>
                <a:cs typeface="Verdana"/>
              </a:defRPr>
            </a:lvl1pPr>
          </a:lstStyle>
          <a:p>
            <a:r>
              <a:rPr lang="fr-FR" dirty="0" smtClean="0"/>
              <a:t>TITRE DU CHAPITRE</a:t>
            </a:r>
            <a:endParaRPr lang="fr-FR" dirty="0"/>
          </a:p>
        </p:txBody>
      </p:sp>
      <p:sp>
        <p:nvSpPr>
          <p:cNvPr id="9" name="Sous-titre 2"/>
          <p:cNvSpPr>
            <a:spLocks noGrp="1"/>
          </p:cNvSpPr>
          <p:nvPr>
            <p:ph type="subTitle" idx="10" hasCustomPrompt="1"/>
          </p:nvPr>
        </p:nvSpPr>
        <p:spPr>
          <a:xfrm>
            <a:off x="426790" y="687504"/>
            <a:ext cx="8249842" cy="3865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/>
              <a:buNone/>
              <a:defRPr sz="2400" b="1" i="0" baseline="0">
                <a:solidFill>
                  <a:srgbClr val="646464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PAGE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49849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urant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  2"/>
          <p:cNvSpPr>
            <a:spLocks noGrp="1"/>
          </p:cNvSpPr>
          <p:nvPr>
            <p:ph type="pic" idx="10"/>
          </p:nvPr>
        </p:nvSpPr>
        <p:spPr>
          <a:xfrm>
            <a:off x="451052" y="1565275"/>
            <a:ext cx="8225580" cy="45275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646464"/>
                </a:solidFill>
                <a:latin typeface="Verdana"/>
                <a:cs typeface="Verdan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11" name="Titre 1"/>
          <p:cNvSpPr>
            <a:spLocks noGrp="1"/>
          </p:cNvSpPr>
          <p:nvPr>
            <p:ph type="ctrTitle" hasCustomPrompt="1"/>
          </p:nvPr>
        </p:nvSpPr>
        <p:spPr>
          <a:xfrm>
            <a:off x="426790" y="350475"/>
            <a:ext cx="8249842" cy="30589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b="1" baseline="0">
                <a:solidFill>
                  <a:srgbClr val="CF2828"/>
                </a:solidFill>
                <a:latin typeface="Verdana"/>
                <a:cs typeface="Verdana"/>
              </a:defRPr>
            </a:lvl1pPr>
          </a:lstStyle>
          <a:p>
            <a:r>
              <a:rPr lang="fr-FR" dirty="0" smtClean="0"/>
              <a:t>TITRE DU CHAPITRE</a:t>
            </a:r>
            <a:endParaRPr lang="fr-FR" dirty="0"/>
          </a:p>
        </p:txBody>
      </p:sp>
      <p:sp>
        <p:nvSpPr>
          <p:cNvPr id="12" name="Sous-titre 2"/>
          <p:cNvSpPr>
            <a:spLocks noGrp="1"/>
          </p:cNvSpPr>
          <p:nvPr>
            <p:ph type="subTitle" idx="11" hasCustomPrompt="1"/>
          </p:nvPr>
        </p:nvSpPr>
        <p:spPr>
          <a:xfrm>
            <a:off x="426790" y="687504"/>
            <a:ext cx="8249842" cy="3865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/>
              <a:buNone/>
              <a:defRPr sz="2400" b="1" i="0" baseline="0">
                <a:solidFill>
                  <a:srgbClr val="646464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PAGE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3662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urante 2 visuels et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1053" y="1369816"/>
            <a:ext cx="4315386" cy="23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646464"/>
                </a:solidFill>
                <a:latin typeface="Verdana"/>
                <a:cs typeface="Verdan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14" name="Espace réservé du contenu 2"/>
          <p:cNvSpPr>
            <a:spLocks noGrp="1"/>
          </p:cNvSpPr>
          <p:nvPr>
            <p:ph idx="11" hasCustomPrompt="1"/>
          </p:nvPr>
        </p:nvSpPr>
        <p:spPr>
          <a:xfrm>
            <a:off x="5051855" y="1369816"/>
            <a:ext cx="3610506" cy="4879971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85A19"/>
              </a:buClr>
              <a:buSzPct val="100000"/>
              <a:buFontTx/>
              <a:buNone/>
              <a:defRPr sz="1400">
                <a:solidFill>
                  <a:srgbClr val="646464"/>
                </a:solidFill>
                <a:latin typeface="Verdana"/>
                <a:cs typeface="Verdana"/>
              </a:defRPr>
            </a:lvl1pPr>
            <a:lvl2pPr marL="447675" indent="-180975">
              <a:buClr>
                <a:srgbClr val="C85A19"/>
              </a:buClr>
              <a:buFont typeface="Arial" panose="020B0604020202020204" pitchFamily="34" charset="0"/>
              <a:buChar char="•"/>
              <a:defRPr sz="1400">
                <a:solidFill>
                  <a:srgbClr val="002857"/>
                </a:solidFill>
                <a:latin typeface="+mn-lt"/>
              </a:defRPr>
            </a:lvl2pPr>
            <a:lvl3pPr marL="447675" indent="-180975">
              <a:buClr>
                <a:srgbClr val="C85A19"/>
              </a:buClr>
              <a:defRPr sz="1200">
                <a:solidFill>
                  <a:srgbClr val="002857"/>
                </a:solidFill>
                <a:latin typeface="+mn-lt"/>
              </a:defRPr>
            </a:lvl3pPr>
            <a:lvl4pPr marL="447675" indent="-180975">
              <a:buClr>
                <a:srgbClr val="C85A19"/>
              </a:buClr>
              <a:buFont typeface="Arial" panose="020B0604020202020204" pitchFamily="34" charset="0"/>
              <a:buChar char="•"/>
              <a:defRPr sz="1200" i="1">
                <a:solidFill>
                  <a:srgbClr val="002857"/>
                </a:solidFill>
                <a:latin typeface="+mn-lt"/>
              </a:defRPr>
            </a:lvl4pPr>
            <a:lvl5pPr marL="809625" indent="-180975">
              <a:buClr>
                <a:srgbClr val="C85A19"/>
              </a:buClr>
              <a:buFont typeface="Courier New"/>
              <a:buChar char="o"/>
              <a:defRPr sz="1000">
                <a:solidFill>
                  <a:srgbClr val="002857"/>
                </a:solidFill>
                <a:latin typeface="+mn-lt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11" name="Espace réservé pour une image  2"/>
          <p:cNvSpPr>
            <a:spLocks noGrp="1"/>
          </p:cNvSpPr>
          <p:nvPr>
            <p:ph type="pic" idx="13"/>
          </p:nvPr>
        </p:nvSpPr>
        <p:spPr>
          <a:xfrm>
            <a:off x="449605" y="3916864"/>
            <a:ext cx="4316834" cy="23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646464"/>
                </a:solidFill>
                <a:latin typeface="Verdana"/>
                <a:cs typeface="Verdan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16" name="Titre 1"/>
          <p:cNvSpPr>
            <a:spLocks noGrp="1"/>
          </p:cNvSpPr>
          <p:nvPr>
            <p:ph type="ctrTitle" hasCustomPrompt="1"/>
          </p:nvPr>
        </p:nvSpPr>
        <p:spPr>
          <a:xfrm>
            <a:off x="426790" y="350475"/>
            <a:ext cx="8249842" cy="30589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b="1" baseline="0">
                <a:solidFill>
                  <a:srgbClr val="CF2828"/>
                </a:solidFill>
                <a:latin typeface="Verdana"/>
                <a:cs typeface="Verdana"/>
              </a:defRPr>
            </a:lvl1pPr>
          </a:lstStyle>
          <a:p>
            <a:r>
              <a:rPr lang="fr-FR" dirty="0" smtClean="0"/>
              <a:t>TITRE DU CHAPITRE</a:t>
            </a:r>
            <a:endParaRPr lang="fr-FR" dirty="0"/>
          </a:p>
        </p:txBody>
      </p:sp>
      <p:sp>
        <p:nvSpPr>
          <p:cNvPr id="17" name="Sous-titre 2"/>
          <p:cNvSpPr>
            <a:spLocks noGrp="1"/>
          </p:cNvSpPr>
          <p:nvPr>
            <p:ph type="subTitle" idx="10" hasCustomPrompt="1"/>
          </p:nvPr>
        </p:nvSpPr>
        <p:spPr>
          <a:xfrm>
            <a:off x="426790" y="687504"/>
            <a:ext cx="8249842" cy="3865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/>
              <a:buNone/>
              <a:defRPr sz="2400" b="1" i="0" baseline="0">
                <a:solidFill>
                  <a:srgbClr val="646464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TITRE DE LA PAGE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30262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urant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58458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 -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POWERPOINT-06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4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0782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POWERPOINT-03.jp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451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 userDrawn="1"/>
        </p:nvSpPr>
        <p:spPr>
          <a:xfrm>
            <a:off x="398006" y="6418281"/>
            <a:ext cx="4223985" cy="281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000" b="0" dirty="0" smtClean="0">
                <a:solidFill>
                  <a:srgbClr val="00286E"/>
                </a:solidFill>
                <a:latin typeface="Verdana"/>
                <a:cs typeface="Verdana"/>
              </a:rPr>
              <a:t> </a:t>
            </a:r>
            <a:r>
              <a:rPr lang="fr-FR" sz="1000" b="0" dirty="0" smtClean="0">
                <a:solidFill>
                  <a:srgbClr val="00285A"/>
                </a:solidFill>
                <a:latin typeface="Verdana"/>
                <a:cs typeface="Verdana"/>
              </a:rPr>
              <a:t> </a:t>
            </a:r>
            <a:endParaRPr lang="fr-FR" sz="1000" b="0" dirty="0">
              <a:solidFill>
                <a:srgbClr val="CF2828"/>
              </a:solidFill>
              <a:latin typeface="Verdana"/>
              <a:cs typeface="Verdana"/>
            </a:endParaRPr>
          </a:p>
        </p:txBody>
      </p:sp>
      <p:sp>
        <p:nvSpPr>
          <p:cNvPr id="4" name="Titre 1"/>
          <p:cNvSpPr txBox="1">
            <a:spLocks/>
          </p:cNvSpPr>
          <p:nvPr userDrawn="1"/>
        </p:nvSpPr>
        <p:spPr>
          <a:xfrm>
            <a:off x="6154834" y="6418281"/>
            <a:ext cx="2748046" cy="281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fld id="{28473FD9-D45F-C048-AF78-C6F14611652B}" type="slidenum">
              <a:rPr lang="fr-FR" sz="1000" b="0" smtClean="0">
                <a:solidFill>
                  <a:schemeClr val="bg1"/>
                </a:solidFill>
                <a:latin typeface="Verdana"/>
                <a:cs typeface="Verdana"/>
              </a:rPr>
              <a:pPr algn="r"/>
              <a:t>‹N°›</a:t>
            </a:fld>
            <a:endParaRPr lang="fr-FR" sz="1000" b="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070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8" r:id="rId2"/>
    <p:sldLayoutId id="2147483649" r:id="rId3"/>
    <p:sldLayoutId id="2147483660" r:id="rId4"/>
    <p:sldLayoutId id="2147483654" r:id="rId5"/>
    <p:sldLayoutId id="2147483656" r:id="rId6"/>
    <p:sldLayoutId id="2147483661" r:id="rId7"/>
    <p:sldLayoutId id="2147483659" r:id="rId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27563" y="3790605"/>
            <a:ext cx="6251171" cy="1255164"/>
          </a:xfrm>
        </p:spPr>
        <p:txBody>
          <a:bodyPr/>
          <a:lstStyle/>
          <a:p>
            <a:r>
              <a:rPr lang="fr-FR" dirty="0" smtClean="0"/>
              <a:t>ARCHITECTURE DES DIPLÔMES FEDERAUX 2018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29814" y="5393657"/>
            <a:ext cx="5380084" cy="624757"/>
          </a:xfrm>
        </p:spPr>
        <p:txBody>
          <a:bodyPr>
            <a:normAutofit fontScale="25000" lnSpcReduction="20000"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sz="8000" dirty="0" smtClean="0"/>
              <a:t>Au </a:t>
            </a:r>
            <a:r>
              <a:rPr lang="fr-FR" sz="8000" dirty="0" smtClean="0"/>
              <a:t>08/03/2018</a:t>
            </a:r>
            <a:endParaRPr lang="fr-FR" sz="8000" dirty="0"/>
          </a:p>
        </p:txBody>
      </p:sp>
    </p:spTree>
    <p:extLst>
      <p:ext uri="{BB962C8B-B14F-4D97-AF65-F5344CB8AC3E}">
        <p14:creationId xmlns="" xmlns:p14="http://schemas.microsoft.com/office/powerpoint/2010/main" val="21363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Vision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0"/>
          </p:nvPr>
        </p:nvSpPr>
        <p:spPr>
          <a:xfrm>
            <a:off x="426790" y="687504"/>
            <a:ext cx="3215570" cy="386563"/>
          </a:xfrm>
        </p:spPr>
        <p:txBody>
          <a:bodyPr/>
          <a:lstStyle/>
          <a:p>
            <a:r>
              <a:rPr lang="fr-FR" dirty="0" smtClean="0"/>
              <a:t>Niveau 2 </a:t>
            </a:r>
            <a:r>
              <a:rPr lang="fr-FR" u="sng" dirty="0" smtClean="0"/>
              <a:t>national</a:t>
            </a:r>
            <a:endParaRPr lang="fr-FR" u="sng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5720" y="2486615"/>
          <a:ext cx="1980576" cy="707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576"/>
              </a:tblGrid>
              <a:tr h="70744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Diplôme National</a:t>
                      </a:r>
                      <a:r>
                        <a:rPr lang="fr-FR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d’</a:t>
                      </a:r>
                      <a:r>
                        <a:rPr lang="fr-FR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Entraîneur 1 VB</a:t>
                      </a:r>
                      <a:endParaRPr lang="fr-FR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297738" y="1714851"/>
          <a:ext cx="224245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4"/>
              </a:tblGrid>
              <a:tr h="35678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Formateur de Formateurs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1" name="Flèche droite 10"/>
          <p:cNvSpPr/>
          <p:nvPr/>
        </p:nvSpPr>
        <p:spPr>
          <a:xfrm rot="19767346">
            <a:off x="3925236" y="1998619"/>
            <a:ext cx="363057" cy="1242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6705599" y="1700079"/>
          <a:ext cx="211183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 h + 20h en situation                        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6705599" y="3087057"/>
          <a:ext cx="2111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 h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2892368" y="2024478"/>
          <a:ext cx="10264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4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Etape 1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/>
        </p:nvGraphicFramePr>
        <p:xfrm>
          <a:off x="2892371" y="3309742"/>
          <a:ext cx="10264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4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Etape 2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au 31"/>
          <p:cNvGraphicFramePr>
            <a:graphicFrameLocks noGrp="1"/>
          </p:cNvGraphicFramePr>
          <p:nvPr/>
        </p:nvGraphicFramePr>
        <p:xfrm>
          <a:off x="426790" y="5699760"/>
          <a:ext cx="1280090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090"/>
              </a:tblGrid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DNE 2 VB</a:t>
                      </a:r>
                      <a:endParaRPr lang="fr-FR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34" name="Flèche droite 33"/>
          <p:cNvSpPr/>
          <p:nvPr/>
        </p:nvSpPr>
        <p:spPr>
          <a:xfrm rot="19767346">
            <a:off x="3934446" y="3303754"/>
            <a:ext cx="363057" cy="1242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Sous-titre 2"/>
          <p:cNvSpPr txBox="1">
            <a:spLocks/>
          </p:cNvSpPr>
          <p:nvPr/>
        </p:nvSpPr>
        <p:spPr>
          <a:xfrm>
            <a:off x="6990134" y="977064"/>
            <a:ext cx="1595058" cy="3865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Volume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graphicFrame>
        <p:nvGraphicFramePr>
          <p:cNvPr id="36" name="Tableau 35"/>
          <p:cNvGraphicFramePr>
            <a:graphicFrameLocks noGrp="1"/>
          </p:cNvGraphicFramePr>
          <p:nvPr/>
        </p:nvGraphicFramePr>
        <p:xfrm>
          <a:off x="4328218" y="3081142"/>
          <a:ext cx="224245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4"/>
              </a:tblGrid>
              <a:tr h="35678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Module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à choisir parmi 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 proposés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Tableau 39"/>
          <p:cNvGraphicFramePr>
            <a:graphicFrameLocks noGrp="1"/>
          </p:cNvGraphicFramePr>
          <p:nvPr/>
        </p:nvGraphicFramePr>
        <p:xfrm>
          <a:off x="2806843" y="5486400"/>
          <a:ext cx="2527156" cy="356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156"/>
              </a:tblGrid>
              <a:tr h="35678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UC 3 DE JEPS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1" name="Flèche droite 40"/>
          <p:cNvSpPr/>
          <p:nvPr/>
        </p:nvSpPr>
        <p:spPr>
          <a:xfrm rot="20117394">
            <a:off x="1867371" y="5699760"/>
            <a:ext cx="712405" cy="18576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Flèche à angle droit 19"/>
          <p:cNvSpPr/>
          <p:nvPr/>
        </p:nvSpPr>
        <p:spPr>
          <a:xfrm rot="5400000" flipH="1">
            <a:off x="1938733" y="2605454"/>
            <a:ext cx="1449083" cy="374224"/>
          </a:xfrm>
          <a:prstGeom prst="bentUpArrow">
            <a:avLst>
              <a:gd name="adj1" fmla="val 25000"/>
              <a:gd name="adj2" fmla="val 27804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Plus 22"/>
          <p:cNvSpPr/>
          <p:nvPr/>
        </p:nvSpPr>
        <p:spPr>
          <a:xfrm>
            <a:off x="2026296" y="2619694"/>
            <a:ext cx="415647" cy="393600"/>
          </a:xfrm>
          <a:prstGeom prst="mathPlus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Flèche à angle droit 23"/>
          <p:cNvSpPr/>
          <p:nvPr/>
        </p:nvSpPr>
        <p:spPr>
          <a:xfrm rot="16200000" flipH="1" flipV="1">
            <a:off x="1933570" y="2685557"/>
            <a:ext cx="1449083" cy="384554"/>
          </a:xfrm>
          <a:prstGeom prst="bentUpArrow">
            <a:avLst>
              <a:gd name="adj1" fmla="val 25000"/>
              <a:gd name="adj2" fmla="val 27804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Sous-titre 2"/>
          <p:cNvSpPr txBox="1">
            <a:spLocks/>
          </p:cNvSpPr>
          <p:nvPr/>
        </p:nvSpPr>
        <p:spPr>
          <a:xfrm>
            <a:off x="372360" y="4702396"/>
            <a:ext cx="4600234" cy="386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Equivalences </a:t>
            </a:r>
            <a:r>
              <a:rPr lang="fr-FR" sz="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(arrêté JORF du 07/02/2018)</a:t>
            </a:r>
            <a:endParaRPr lang="fr-FR" sz="9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Vision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0"/>
          </p:nvPr>
        </p:nvSpPr>
        <p:spPr>
          <a:xfrm>
            <a:off x="426790" y="687504"/>
            <a:ext cx="3215570" cy="386563"/>
          </a:xfrm>
        </p:spPr>
        <p:txBody>
          <a:bodyPr/>
          <a:lstStyle/>
          <a:p>
            <a:r>
              <a:rPr lang="fr-FR" dirty="0" smtClean="0"/>
              <a:t>Niveau 2 </a:t>
            </a:r>
            <a:r>
              <a:rPr lang="fr-FR" u="sng" dirty="0" smtClean="0"/>
              <a:t>expert</a:t>
            </a:r>
            <a:endParaRPr lang="fr-FR" u="sng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21922" y="2486615"/>
          <a:ext cx="181543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438"/>
              </a:tblGrid>
              <a:tr h="594527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Diplôme </a:t>
                      </a:r>
                      <a:r>
                        <a:rPr lang="fr-FR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d’</a:t>
                      </a:r>
                      <a:r>
                        <a:rPr lang="fr-FR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Entraîneur  Expert 1 VB</a:t>
                      </a:r>
                      <a:endParaRPr lang="fr-FR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297738" y="1714851"/>
          <a:ext cx="224245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4"/>
              </a:tblGrid>
              <a:tr h="35678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Formateur de Formateurs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1" name="Flèche droite 10"/>
          <p:cNvSpPr/>
          <p:nvPr/>
        </p:nvSpPr>
        <p:spPr>
          <a:xfrm rot="19767346">
            <a:off x="3925236" y="1998619"/>
            <a:ext cx="363057" cy="1242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6690359" y="1714851"/>
          <a:ext cx="211183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30h                        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6705599" y="3071816"/>
          <a:ext cx="2111830" cy="451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45128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 h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2892368" y="2024478"/>
          <a:ext cx="10264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4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Etape 1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/>
        </p:nvGraphicFramePr>
        <p:xfrm>
          <a:off x="2892371" y="3309742"/>
          <a:ext cx="10264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4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Etape 2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au 31"/>
          <p:cNvGraphicFramePr>
            <a:graphicFrameLocks noGrp="1"/>
          </p:cNvGraphicFramePr>
          <p:nvPr/>
        </p:nvGraphicFramePr>
        <p:xfrm>
          <a:off x="426790" y="5699760"/>
          <a:ext cx="1280090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090"/>
              </a:tblGrid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DEE 2 VB</a:t>
                      </a:r>
                      <a:endParaRPr lang="fr-FR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4" name="Flèche droite 33"/>
          <p:cNvSpPr/>
          <p:nvPr/>
        </p:nvSpPr>
        <p:spPr>
          <a:xfrm rot="19767346">
            <a:off x="3934446" y="3303754"/>
            <a:ext cx="363057" cy="1242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Sous-titre 2"/>
          <p:cNvSpPr txBox="1">
            <a:spLocks/>
          </p:cNvSpPr>
          <p:nvPr/>
        </p:nvSpPr>
        <p:spPr>
          <a:xfrm>
            <a:off x="6990134" y="977064"/>
            <a:ext cx="1595058" cy="3865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Volume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graphicFrame>
        <p:nvGraphicFramePr>
          <p:cNvPr id="36" name="Tableau 35"/>
          <p:cNvGraphicFramePr>
            <a:graphicFrameLocks noGrp="1"/>
          </p:cNvGraphicFramePr>
          <p:nvPr/>
        </p:nvGraphicFramePr>
        <p:xfrm>
          <a:off x="4328218" y="3081142"/>
          <a:ext cx="224245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4"/>
              </a:tblGrid>
              <a:tr h="35678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Module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à choisir parmi 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 proposés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Tableau 39"/>
          <p:cNvGraphicFramePr>
            <a:graphicFrameLocks noGrp="1"/>
          </p:cNvGraphicFramePr>
          <p:nvPr/>
        </p:nvGraphicFramePr>
        <p:xfrm>
          <a:off x="2806843" y="5486400"/>
          <a:ext cx="2527156" cy="356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156"/>
              </a:tblGrid>
              <a:tr h="35678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UC 3 DES JEPS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1" name="Flèche droite 40"/>
          <p:cNvSpPr/>
          <p:nvPr/>
        </p:nvSpPr>
        <p:spPr>
          <a:xfrm rot="20117394">
            <a:off x="1867371" y="5699760"/>
            <a:ext cx="712405" cy="18576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Flèche à angle droit 24"/>
          <p:cNvSpPr/>
          <p:nvPr/>
        </p:nvSpPr>
        <p:spPr>
          <a:xfrm rot="5400000" flipH="1">
            <a:off x="1938733" y="2605454"/>
            <a:ext cx="1449083" cy="374224"/>
          </a:xfrm>
          <a:prstGeom prst="bentUpArrow">
            <a:avLst>
              <a:gd name="adj1" fmla="val 25000"/>
              <a:gd name="adj2" fmla="val 27804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Plus 25"/>
          <p:cNvSpPr/>
          <p:nvPr/>
        </p:nvSpPr>
        <p:spPr>
          <a:xfrm>
            <a:off x="2004524" y="2619694"/>
            <a:ext cx="415647" cy="393600"/>
          </a:xfrm>
          <a:prstGeom prst="mathPlus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8" name="Flèche à angle droit 27"/>
          <p:cNvSpPr/>
          <p:nvPr/>
        </p:nvSpPr>
        <p:spPr>
          <a:xfrm rot="16200000" flipH="1" flipV="1">
            <a:off x="1933570" y="2685557"/>
            <a:ext cx="1449083" cy="384554"/>
          </a:xfrm>
          <a:prstGeom prst="bentUpArrow">
            <a:avLst>
              <a:gd name="adj1" fmla="val 25000"/>
              <a:gd name="adj2" fmla="val 27804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Sous-titre 2"/>
          <p:cNvSpPr txBox="1">
            <a:spLocks/>
          </p:cNvSpPr>
          <p:nvPr/>
        </p:nvSpPr>
        <p:spPr>
          <a:xfrm>
            <a:off x="372360" y="4702396"/>
            <a:ext cx="4600234" cy="386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Equivalences </a:t>
            </a:r>
            <a:r>
              <a:rPr lang="fr-FR" sz="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(arrêté JORF du 07/02/2018)</a:t>
            </a:r>
            <a:endParaRPr lang="fr-FR" sz="9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93"/>
          <p:cNvSpPr>
            <a:spLocks noChangeArrowheads="1"/>
          </p:cNvSpPr>
          <p:nvPr/>
        </p:nvSpPr>
        <p:spPr bwMode="auto">
          <a:xfrm>
            <a:off x="1606243" y="3259818"/>
            <a:ext cx="1080120" cy="67410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635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VOLLEY </a:t>
            </a:r>
            <a:r>
              <a:rPr lang="fr-FR" sz="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ASSIS</a:t>
            </a:r>
            <a:endParaRPr lang="fr-FR" sz="8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 Niveau 1 »</a:t>
            </a:r>
            <a:endParaRPr lang="fr-FR" sz="8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AutoShape 192"/>
          <p:cNvSpPr>
            <a:spLocks noChangeArrowheads="1"/>
          </p:cNvSpPr>
          <p:nvPr/>
        </p:nvSpPr>
        <p:spPr bwMode="auto">
          <a:xfrm>
            <a:off x="300685" y="3259818"/>
            <a:ext cx="1083854" cy="67410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635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VOLLEY </a:t>
            </a:r>
            <a:r>
              <a:rPr lang="fr-FR" sz="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SANTE</a:t>
            </a:r>
            <a:endParaRPr lang="fr-FR" sz="8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 Niveau 1 »</a:t>
            </a:r>
            <a:endParaRPr lang="fr-FR" sz="8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AutoShape 191"/>
          <p:cNvSpPr>
            <a:spLocks noChangeArrowheads="1"/>
          </p:cNvSpPr>
          <p:nvPr/>
        </p:nvSpPr>
        <p:spPr bwMode="auto">
          <a:xfrm>
            <a:off x="426790" y="1297058"/>
            <a:ext cx="982663" cy="557868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635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Volley  </a:t>
            </a:r>
            <a:r>
              <a:rPr lang="fr-FR" sz="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Solidarité </a:t>
            </a: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Citoyenneté</a:t>
            </a:r>
            <a:endParaRPr lang="fr-FR" sz="8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AutoShape 199"/>
          <p:cNvSpPr>
            <a:spLocks noChangeArrowheads="1"/>
          </p:cNvSpPr>
          <p:nvPr/>
        </p:nvSpPr>
        <p:spPr bwMode="auto">
          <a:xfrm>
            <a:off x="5825364" y="3229339"/>
            <a:ext cx="1273622" cy="54624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6350" cmpd="sng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75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Animateur </a:t>
            </a:r>
            <a:r>
              <a:rPr lang="fr-FR" sz="75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Beach </a:t>
            </a:r>
            <a:r>
              <a:rPr lang="fr-FR" sz="75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Volley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75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 Niveau 1 »</a:t>
            </a:r>
            <a:endParaRPr lang="fr-FR" sz="75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750" b="1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AutoShape 197"/>
          <p:cNvSpPr>
            <a:spLocks noChangeArrowheads="1"/>
          </p:cNvSpPr>
          <p:nvPr/>
        </p:nvSpPr>
        <p:spPr bwMode="auto">
          <a:xfrm>
            <a:off x="1635877" y="1297059"/>
            <a:ext cx="982664" cy="557868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6350" cmpd="sng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75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Accueil </a:t>
            </a:r>
            <a:r>
              <a:rPr lang="fr-FR" sz="75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Formation Jeunes</a:t>
            </a:r>
            <a:endParaRPr lang="fr-FR" sz="75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750" b="1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AutoShape 197"/>
          <p:cNvSpPr>
            <a:spLocks noChangeArrowheads="1"/>
          </p:cNvSpPr>
          <p:nvPr/>
        </p:nvSpPr>
        <p:spPr bwMode="auto">
          <a:xfrm>
            <a:off x="7309340" y="3215646"/>
            <a:ext cx="1273623" cy="599418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6350" cmpd="sng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75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Préparation </a:t>
            </a:r>
            <a:r>
              <a:rPr lang="fr-FR" sz="75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Athlétique en </a:t>
            </a:r>
            <a:r>
              <a:rPr lang="fr-FR" sz="75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VB &amp; BVB  « Niveau 1 »</a:t>
            </a:r>
            <a:endParaRPr lang="fr-FR" sz="75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750" b="1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AutoShape 197"/>
          <p:cNvSpPr>
            <a:spLocks noChangeArrowheads="1"/>
          </p:cNvSpPr>
          <p:nvPr/>
        </p:nvSpPr>
        <p:spPr bwMode="auto">
          <a:xfrm>
            <a:off x="2880933" y="3249087"/>
            <a:ext cx="1260984" cy="815632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6350" cmpd="sng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Gestion </a:t>
            </a:r>
            <a:r>
              <a:rPr lang="fr-FR" sz="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groupe /coaching /management / </a:t>
            </a:r>
            <a:r>
              <a:rPr lang="fr-FR" sz="800" b="1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</a:t>
            </a:r>
            <a:r>
              <a:rPr lang="fr-FR" sz="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fr-FR" sz="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 Niveau 1 »</a:t>
            </a:r>
            <a:endParaRPr lang="fr-FR" sz="8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AutoShape 197"/>
          <p:cNvSpPr>
            <a:spLocks noChangeArrowheads="1"/>
          </p:cNvSpPr>
          <p:nvPr/>
        </p:nvSpPr>
        <p:spPr bwMode="auto">
          <a:xfrm>
            <a:off x="7454065" y="1297056"/>
            <a:ext cx="1106398" cy="55787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6350" cmpd="sng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Préparation </a:t>
            </a:r>
            <a:r>
              <a:rPr lang="fr-FR" sz="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mentale </a:t>
            </a: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 niveau 1 »</a:t>
            </a:r>
            <a:endParaRPr lang="fr-FR" sz="8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800" b="1" i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AutoShape 199"/>
          <p:cNvSpPr>
            <a:spLocks noChangeArrowheads="1"/>
          </p:cNvSpPr>
          <p:nvPr/>
        </p:nvSpPr>
        <p:spPr bwMode="auto">
          <a:xfrm>
            <a:off x="4076441" y="1297056"/>
            <a:ext cx="1123172" cy="55787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6350" cmpd="sng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Méthodologie de projet d’action</a:t>
            </a:r>
          </a:p>
        </p:txBody>
      </p:sp>
      <p:sp>
        <p:nvSpPr>
          <p:cNvPr id="15" name="AutoShape 193"/>
          <p:cNvSpPr>
            <a:spLocks noChangeArrowheads="1"/>
          </p:cNvSpPr>
          <p:nvPr/>
        </p:nvSpPr>
        <p:spPr bwMode="auto">
          <a:xfrm>
            <a:off x="5825635" y="3979640"/>
            <a:ext cx="1273622" cy="541738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635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Instructeur Beach Volley « Niveau 2 »</a:t>
            </a:r>
            <a:endParaRPr lang="fr-FR" sz="800" b="1" i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AutoShape 192"/>
          <p:cNvSpPr>
            <a:spLocks noChangeArrowheads="1"/>
          </p:cNvSpPr>
          <p:nvPr/>
        </p:nvSpPr>
        <p:spPr bwMode="auto">
          <a:xfrm>
            <a:off x="5407613" y="1297060"/>
            <a:ext cx="1842498" cy="55787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635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Formateur de formateurs « Niveau 1 »</a:t>
            </a:r>
            <a:endParaRPr lang="fr-FR" sz="8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AutoShape 191"/>
          <p:cNvSpPr>
            <a:spLocks noChangeArrowheads="1"/>
          </p:cNvSpPr>
          <p:nvPr/>
        </p:nvSpPr>
        <p:spPr bwMode="auto">
          <a:xfrm>
            <a:off x="300685" y="4044181"/>
            <a:ext cx="1083854" cy="674102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635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Volley  Santé « Niveau 2 public spécifique »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800" b="1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>
            <a:off x="2854003" y="1297061"/>
            <a:ext cx="982664" cy="557869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6350" cmpd="sng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Droit du Sport / Législation</a:t>
            </a:r>
            <a:endParaRPr lang="fr-FR" sz="800" b="1" i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800" b="1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       </a:t>
            </a:r>
            <a:endParaRPr lang="fr-FR" sz="8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</a:t>
            </a:r>
            <a:endParaRPr lang="fr-FR" sz="8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AutoShape 193"/>
          <p:cNvSpPr>
            <a:spLocks noChangeArrowheads="1"/>
          </p:cNvSpPr>
          <p:nvPr/>
        </p:nvSpPr>
        <p:spPr bwMode="auto">
          <a:xfrm>
            <a:off x="4381454" y="3964569"/>
            <a:ext cx="1214118" cy="54173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635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Outils d'observation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 Niveau 2 »</a:t>
            </a:r>
          </a:p>
        </p:txBody>
      </p:sp>
      <p:sp>
        <p:nvSpPr>
          <p:cNvPr id="25" name="AutoShape 192"/>
          <p:cNvSpPr>
            <a:spLocks noChangeArrowheads="1"/>
          </p:cNvSpPr>
          <p:nvPr/>
        </p:nvSpPr>
        <p:spPr bwMode="auto">
          <a:xfrm>
            <a:off x="5407613" y="1955688"/>
            <a:ext cx="1827258" cy="53047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635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Formateur de Formateurs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 Niveau 2 »</a:t>
            </a:r>
            <a:endParaRPr lang="fr-FR" sz="8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800" b="1" i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AutoShape 193"/>
          <p:cNvSpPr>
            <a:spLocks noChangeArrowheads="1"/>
          </p:cNvSpPr>
          <p:nvPr/>
        </p:nvSpPr>
        <p:spPr bwMode="auto">
          <a:xfrm>
            <a:off x="5825364" y="4716422"/>
            <a:ext cx="1246682" cy="546246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635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Entraîneur Beach </a:t>
            </a:r>
            <a:r>
              <a:rPr lang="fr-FR" sz="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Volley</a:t>
            </a:r>
            <a:endParaRPr lang="fr-FR" sz="8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 Niveau 3 » </a:t>
            </a:r>
            <a:endParaRPr lang="fr-FR" sz="8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800" b="1" i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AutoShape 197"/>
          <p:cNvSpPr>
            <a:spLocks noChangeArrowheads="1"/>
          </p:cNvSpPr>
          <p:nvPr/>
        </p:nvSpPr>
        <p:spPr bwMode="auto">
          <a:xfrm>
            <a:off x="7309340" y="3964400"/>
            <a:ext cx="1273623" cy="599418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6350" cmpd="sng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75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Préparation </a:t>
            </a:r>
            <a:r>
              <a:rPr lang="fr-FR" sz="75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Athlétique en </a:t>
            </a:r>
            <a:r>
              <a:rPr lang="fr-FR" sz="75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VB &amp; BVB  « Niveau 2 »</a:t>
            </a:r>
            <a:endParaRPr lang="fr-FR" sz="75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750" b="1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AutoShape 197"/>
          <p:cNvSpPr>
            <a:spLocks noChangeArrowheads="1"/>
          </p:cNvSpPr>
          <p:nvPr/>
        </p:nvSpPr>
        <p:spPr bwMode="auto">
          <a:xfrm>
            <a:off x="7309340" y="4754256"/>
            <a:ext cx="1273623" cy="599418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6350" cmpd="sng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75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Préparation </a:t>
            </a:r>
            <a:r>
              <a:rPr lang="fr-FR" sz="75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Athlétique en </a:t>
            </a:r>
            <a:r>
              <a:rPr lang="fr-FR" sz="75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VB &amp; BVB  « Niveau 3 »</a:t>
            </a:r>
            <a:endParaRPr lang="fr-FR" sz="75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750" b="1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AutoShape 197"/>
          <p:cNvSpPr>
            <a:spLocks noChangeArrowheads="1"/>
          </p:cNvSpPr>
          <p:nvPr/>
        </p:nvSpPr>
        <p:spPr bwMode="auto">
          <a:xfrm>
            <a:off x="7309340" y="5527766"/>
            <a:ext cx="1273623" cy="599418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6350" cmpd="sng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75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Préparation </a:t>
            </a:r>
            <a:r>
              <a:rPr lang="fr-FR" sz="75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Athlétique en </a:t>
            </a:r>
            <a:r>
              <a:rPr lang="fr-FR" sz="75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VB &amp; BVB  « Niveau 4 »</a:t>
            </a:r>
            <a:endParaRPr lang="fr-FR" sz="75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750" b="1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AutoShape 197"/>
          <p:cNvSpPr>
            <a:spLocks noChangeArrowheads="1"/>
          </p:cNvSpPr>
          <p:nvPr/>
        </p:nvSpPr>
        <p:spPr bwMode="auto">
          <a:xfrm>
            <a:off x="7469305" y="1955688"/>
            <a:ext cx="1106398" cy="55787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6350" cmpd="sng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Préparation </a:t>
            </a:r>
            <a:r>
              <a:rPr lang="fr-FR" sz="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mentale </a:t>
            </a: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 niveau 2 »</a:t>
            </a:r>
            <a:endParaRPr lang="fr-FR" sz="8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800" b="1" i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AutoShape 197"/>
          <p:cNvSpPr>
            <a:spLocks noChangeArrowheads="1"/>
          </p:cNvSpPr>
          <p:nvPr/>
        </p:nvSpPr>
        <p:spPr bwMode="auto">
          <a:xfrm>
            <a:off x="2880933" y="4192613"/>
            <a:ext cx="1260984" cy="815632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6350" cmpd="sng">
            <a:solidFill>
              <a:schemeClr val="tx1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Gestion </a:t>
            </a:r>
            <a:r>
              <a:rPr lang="fr-FR" sz="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groupe /coaching /management / </a:t>
            </a:r>
            <a:r>
              <a:rPr lang="fr-FR" sz="800" b="1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</a:t>
            </a:r>
            <a:r>
              <a:rPr lang="fr-FR" sz="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fr-FR" sz="800" b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 Niveau 2 »</a:t>
            </a:r>
            <a:endParaRPr lang="fr-FR" sz="8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AutoShape 193"/>
          <p:cNvSpPr>
            <a:spLocks noChangeArrowheads="1"/>
          </p:cNvSpPr>
          <p:nvPr/>
        </p:nvSpPr>
        <p:spPr bwMode="auto">
          <a:xfrm>
            <a:off x="4381454" y="3249087"/>
            <a:ext cx="1229358" cy="54173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635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Outils d'observation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 Niveau 1 »</a:t>
            </a:r>
          </a:p>
        </p:txBody>
      </p:sp>
      <p:sp>
        <p:nvSpPr>
          <p:cNvPr id="35" name="AutoShape 193"/>
          <p:cNvSpPr>
            <a:spLocks noChangeArrowheads="1"/>
          </p:cNvSpPr>
          <p:nvPr/>
        </p:nvSpPr>
        <p:spPr bwMode="auto">
          <a:xfrm>
            <a:off x="4381454" y="4701182"/>
            <a:ext cx="1214118" cy="54173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635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Outils d'observation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 Niveau 3 »</a:t>
            </a:r>
          </a:p>
        </p:txBody>
      </p:sp>
      <p:sp>
        <p:nvSpPr>
          <p:cNvPr id="36" name="AutoShape 193"/>
          <p:cNvSpPr>
            <a:spLocks noChangeArrowheads="1"/>
          </p:cNvSpPr>
          <p:nvPr/>
        </p:nvSpPr>
        <p:spPr bwMode="auto">
          <a:xfrm>
            <a:off x="1591003" y="4056009"/>
            <a:ext cx="1080120" cy="64091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6350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VOLLEY </a:t>
            </a:r>
            <a:r>
              <a:rPr lang="fr-FR" sz="8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ASSIS</a:t>
            </a:r>
            <a:endParaRPr lang="fr-FR" sz="8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 Niveau 2 »</a:t>
            </a:r>
            <a:endParaRPr lang="fr-FR" sz="8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7" name="Titre 3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MODULES ET CURSUS SPECIFIQUES A LA CARTE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337449" y="2721429"/>
            <a:ext cx="8218714" cy="1088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 rot="16200000">
            <a:off x="649242" y="1732908"/>
            <a:ext cx="1711527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 rot="16200000">
            <a:off x="1868702" y="1732908"/>
            <a:ext cx="1711527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 rot="16200000">
            <a:off x="3058193" y="1732908"/>
            <a:ext cx="1711527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 rot="16200000">
            <a:off x="4459319" y="1732908"/>
            <a:ext cx="1711527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 rot="16200000">
            <a:off x="6487322" y="1732908"/>
            <a:ext cx="1711527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 rot="16200000">
            <a:off x="626381" y="3875633"/>
            <a:ext cx="1711527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 rot="16200000">
            <a:off x="1923132" y="3887110"/>
            <a:ext cx="1711527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 rot="16200000">
            <a:off x="3133864" y="4201926"/>
            <a:ext cx="2257775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 rot="16200000">
            <a:off x="4570099" y="4212812"/>
            <a:ext cx="2257777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 rot="16200000">
            <a:off x="5644307" y="4668720"/>
            <a:ext cx="3135410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4057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75466" y="1809916"/>
            <a:ext cx="3100671" cy="3693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AVANT JUILLET 2018</a:t>
            </a:r>
            <a:endParaRPr lang="fr-F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75466" y="3828954"/>
            <a:ext cx="3100671" cy="36933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APRES JUILLET 2018</a:t>
            </a:r>
            <a:endParaRPr lang="fr-F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110612" y="2936976"/>
          <a:ext cx="336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362"/>
                <a:gridCol w="762000"/>
                <a:gridCol w="507953"/>
                <a:gridCol w="673105"/>
                <a:gridCol w="6731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Accompagnateur</a:t>
                      </a:r>
                      <a:endParaRPr lang="fr-FR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Initiateur</a:t>
                      </a:r>
                      <a:endParaRPr lang="fr-FR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EEVB 1-2</a:t>
                      </a:r>
                      <a:endParaRPr lang="fr-FR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BEF5</a:t>
                      </a:r>
                      <a:endParaRPr lang="fr-FR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BEF4</a:t>
                      </a:r>
                      <a:endParaRPr lang="fr-FR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729342" y="4926874"/>
          <a:ext cx="2032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Diplôme Régional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d’</a:t>
                      </a:r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Entraîneur 1 VB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575988" y="2936976"/>
          <a:ext cx="33655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05"/>
                <a:gridCol w="673105"/>
                <a:gridCol w="673105"/>
                <a:gridCol w="673105"/>
                <a:gridCol w="6731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AFBVB</a:t>
                      </a:r>
                      <a:endParaRPr lang="fr-FR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BEF3</a:t>
                      </a:r>
                      <a:endParaRPr lang="fr-FR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BEF2</a:t>
                      </a:r>
                      <a:endParaRPr lang="fr-FR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BEF1</a:t>
                      </a:r>
                      <a:endParaRPr lang="fr-FR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IFBVB</a:t>
                      </a:r>
                      <a:endParaRPr lang="fr-FR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7015823" y="2936976"/>
          <a:ext cx="201931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037"/>
                <a:gridCol w="707814"/>
                <a:gridCol w="5954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DECFCP</a:t>
                      </a:r>
                      <a:endParaRPr lang="fr-FR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DEPVB</a:t>
                      </a:r>
                      <a:endParaRPr lang="fr-FR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EFBVB</a:t>
                      </a:r>
                      <a:endParaRPr lang="fr-FR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3476137" y="4926874"/>
          <a:ext cx="2032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Diplôme National d’Entraîneur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1 VB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6175891" y="4926874"/>
          <a:ext cx="2032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Diplôme d’Entraîneur Expert 1 VB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4" name="Titre 1"/>
          <p:cNvSpPr>
            <a:spLocks noGrp="1"/>
          </p:cNvSpPr>
          <p:nvPr>
            <p:ph type="ctrTitle"/>
          </p:nvPr>
        </p:nvSpPr>
        <p:spPr>
          <a:xfrm>
            <a:off x="426790" y="249276"/>
            <a:ext cx="8249842" cy="30589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Architecture des Formations 2018</a:t>
            </a:r>
            <a:endParaRPr lang="fr-FR" dirty="0"/>
          </a:p>
        </p:txBody>
      </p:sp>
      <p:sp>
        <p:nvSpPr>
          <p:cNvPr id="15" name="Sous-titre 2"/>
          <p:cNvSpPr>
            <a:spLocks noGrp="1"/>
          </p:cNvSpPr>
          <p:nvPr>
            <p:ph type="subTitle" idx="10"/>
          </p:nvPr>
        </p:nvSpPr>
        <p:spPr>
          <a:xfrm>
            <a:off x="426790" y="687504"/>
            <a:ext cx="3149198" cy="386563"/>
          </a:xfrm>
        </p:spPr>
        <p:txBody>
          <a:bodyPr/>
          <a:lstStyle/>
          <a:p>
            <a:r>
              <a:rPr lang="fr-FR" dirty="0" smtClean="0"/>
              <a:t>Vision générale</a:t>
            </a:r>
            <a:endParaRPr lang="fr-FR" dirty="0"/>
          </a:p>
        </p:txBody>
      </p:sp>
      <p:sp>
        <p:nvSpPr>
          <p:cNvPr id="16" name="Sous-titre 2"/>
          <p:cNvSpPr txBox="1">
            <a:spLocks/>
          </p:cNvSpPr>
          <p:nvPr/>
        </p:nvSpPr>
        <p:spPr>
          <a:xfrm>
            <a:off x="805542" y="2377368"/>
            <a:ext cx="2035261" cy="3865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Niveau régional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17" name="Sous-titre 2"/>
          <p:cNvSpPr txBox="1">
            <a:spLocks/>
          </p:cNvSpPr>
          <p:nvPr/>
        </p:nvSpPr>
        <p:spPr>
          <a:xfrm>
            <a:off x="4307508" y="2331648"/>
            <a:ext cx="2184732" cy="3865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Niveau national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18" name="Sous-titre 2"/>
          <p:cNvSpPr txBox="1">
            <a:spLocks/>
          </p:cNvSpPr>
          <p:nvPr/>
        </p:nvSpPr>
        <p:spPr>
          <a:xfrm>
            <a:off x="6935322" y="2331648"/>
            <a:ext cx="2099818" cy="3865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Niveau expert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19" name="Sous-titre 2"/>
          <p:cNvSpPr txBox="1">
            <a:spLocks/>
          </p:cNvSpPr>
          <p:nvPr/>
        </p:nvSpPr>
        <p:spPr>
          <a:xfrm>
            <a:off x="775062" y="4358568"/>
            <a:ext cx="2196738" cy="3865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Niveau régional 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20" name="Sous-titre 2"/>
          <p:cNvSpPr txBox="1">
            <a:spLocks/>
          </p:cNvSpPr>
          <p:nvPr/>
        </p:nvSpPr>
        <p:spPr>
          <a:xfrm>
            <a:off x="3469308" y="4373808"/>
            <a:ext cx="2321892" cy="3865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Niveau national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21" name="Sous-titre 2"/>
          <p:cNvSpPr txBox="1">
            <a:spLocks/>
          </p:cNvSpPr>
          <p:nvPr/>
        </p:nvSpPr>
        <p:spPr>
          <a:xfrm>
            <a:off x="6142842" y="4389048"/>
            <a:ext cx="2099818" cy="3865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Niveau expert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751110" y="5971926"/>
          <a:ext cx="2032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Diplôme Régional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d’</a:t>
                      </a:r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Entraîneur 2 VB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/>
        </p:nvGraphicFramePr>
        <p:xfrm>
          <a:off x="3497905" y="5971926"/>
          <a:ext cx="2032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Diplôme National d’Entraîneur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2 VB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/>
        </p:nvGraphicFramePr>
        <p:xfrm>
          <a:off x="6197659" y="5971926"/>
          <a:ext cx="2032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Diplôme d’Entraîneur Expert 2 VB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28" name="Sous-titre 2"/>
          <p:cNvSpPr txBox="1">
            <a:spLocks/>
          </p:cNvSpPr>
          <p:nvPr/>
        </p:nvSpPr>
        <p:spPr>
          <a:xfrm>
            <a:off x="775057" y="5534252"/>
            <a:ext cx="7432833" cy="3865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1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Verdana"/>
              </a:rPr>
              <a:t>Filière</a:t>
            </a:r>
            <a:r>
              <a:rPr kumimoji="0" lang="fr-FR" sz="1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Verdana"/>
              </a:rPr>
              <a:t> de </a:t>
            </a:r>
            <a:r>
              <a:rPr kumimoji="0" lang="fr-FR" sz="1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Verdana"/>
              </a:rPr>
              <a:t>professionnalisation (facultative)</a:t>
            </a:r>
            <a:endParaRPr kumimoji="0" lang="fr-FR" sz="12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Vision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0"/>
          </p:nvPr>
        </p:nvSpPr>
        <p:spPr>
          <a:xfrm>
            <a:off x="426790" y="687504"/>
            <a:ext cx="3596570" cy="386563"/>
          </a:xfrm>
        </p:spPr>
        <p:txBody>
          <a:bodyPr/>
          <a:lstStyle/>
          <a:p>
            <a:r>
              <a:rPr lang="fr-FR" dirty="0" smtClean="0"/>
              <a:t>Niveau 1 </a:t>
            </a:r>
            <a:r>
              <a:rPr lang="fr-FR" u="sng" dirty="0" smtClean="0"/>
              <a:t>régional</a:t>
            </a:r>
            <a:endParaRPr lang="fr-FR" u="sng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6790" y="2225040"/>
          <a:ext cx="2334552" cy="790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4552"/>
              </a:tblGrid>
              <a:tr h="79030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Diplôme Régional</a:t>
                      </a:r>
                      <a:r>
                        <a:rPr lang="fr-FR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d’</a:t>
                      </a:r>
                      <a:r>
                        <a:rPr lang="fr-FR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Entraîneur 1 VB</a:t>
                      </a:r>
                      <a:endParaRPr lang="fr-FR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Flèche droite 4"/>
          <p:cNvSpPr/>
          <p:nvPr/>
        </p:nvSpPr>
        <p:spPr>
          <a:xfrm rot="19418084">
            <a:off x="2848684" y="2040872"/>
            <a:ext cx="1051434" cy="21567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918859" y="1292958"/>
          <a:ext cx="224245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Certificat d’Animateur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VB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3918859" y="3766461"/>
          <a:ext cx="224245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Certificat d’Educateur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VB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918858" y="2547257"/>
          <a:ext cx="224245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Certificat d’Initiateur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VB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1" name="Flèche droite 10"/>
          <p:cNvSpPr/>
          <p:nvPr/>
        </p:nvSpPr>
        <p:spPr>
          <a:xfrm rot="5400000">
            <a:off x="4162565" y="2050737"/>
            <a:ext cx="655582" cy="20682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 rot="5400000">
            <a:off x="4173450" y="3261492"/>
            <a:ext cx="655582" cy="20682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3896394" y="5024846"/>
          <a:ext cx="226491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9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+ Certification en club (séance d’entraînement)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6313713" y="1292958"/>
          <a:ext cx="211183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 h +                        20 h alternance club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6313713" y="2558143"/>
          <a:ext cx="211183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 h +                     50h  alternance club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6346367" y="3766461"/>
          <a:ext cx="211183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 h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1" name="Sous-titre 2"/>
          <p:cNvSpPr txBox="1">
            <a:spLocks/>
          </p:cNvSpPr>
          <p:nvPr/>
        </p:nvSpPr>
        <p:spPr>
          <a:xfrm>
            <a:off x="6563391" y="687504"/>
            <a:ext cx="1595058" cy="3865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Volume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22" name="Flèche droite 21"/>
          <p:cNvSpPr/>
          <p:nvPr/>
        </p:nvSpPr>
        <p:spPr>
          <a:xfrm rot="5400000">
            <a:off x="4156032" y="4529674"/>
            <a:ext cx="655582" cy="20682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6357249" y="5101048"/>
          <a:ext cx="211183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h mini de séance et 30 min max entretien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Vision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0"/>
          </p:nvPr>
        </p:nvSpPr>
        <p:spPr>
          <a:xfrm>
            <a:off x="426790" y="687504"/>
            <a:ext cx="3215570" cy="386563"/>
          </a:xfrm>
        </p:spPr>
        <p:txBody>
          <a:bodyPr/>
          <a:lstStyle/>
          <a:p>
            <a:r>
              <a:rPr lang="fr-FR" dirty="0" smtClean="0"/>
              <a:t>Niveau 1 </a:t>
            </a:r>
            <a:r>
              <a:rPr lang="fr-FR" u="sng" dirty="0" smtClean="0"/>
              <a:t>national</a:t>
            </a:r>
            <a:endParaRPr lang="fr-FR" u="sng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3100382"/>
          <a:ext cx="2177854" cy="707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854"/>
              </a:tblGrid>
              <a:tr h="70744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Diplôme National</a:t>
                      </a:r>
                      <a:r>
                        <a:rPr lang="fr-FR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d’</a:t>
                      </a:r>
                      <a:r>
                        <a:rPr lang="fr-FR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Entraîneur 1 VB</a:t>
                      </a:r>
                      <a:endParaRPr lang="fr-FR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Flèche droite 4"/>
          <p:cNvSpPr/>
          <p:nvPr/>
        </p:nvSpPr>
        <p:spPr>
          <a:xfrm>
            <a:off x="2289385" y="3365865"/>
            <a:ext cx="430055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297738" y="1775811"/>
          <a:ext cx="2242454" cy="356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4"/>
              </a:tblGrid>
              <a:tr h="35678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Module 1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4294669" y="4410893"/>
          <a:ext cx="224245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Stage CRE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1" name="Flèche droite 10"/>
          <p:cNvSpPr/>
          <p:nvPr/>
        </p:nvSpPr>
        <p:spPr>
          <a:xfrm rot="19767346">
            <a:off x="3925236" y="1998619"/>
            <a:ext cx="363057" cy="1242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6705599" y="1654359"/>
          <a:ext cx="211183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 h +                        70 h alternance club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6705599" y="3087057"/>
          <a:ext cx="2111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 h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6705599" y="4323805"/>
          <a:ext cx="211183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 h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21" name="Flèche à angle droit 20"/>
          <p:cNvSpPr/>
          <p:nvPr/>
        </p:nvSpPr>
        <p:spPr>
          <a:xfrm rot="5400000" flipH="1">
            <a:off x="1737633" y="2548151"/>
            <a:ext cx="1449083" cy="446725"/>
          </a:xfrm>
          <a:prstGeom prst="bentUpArrow">
            <a:avLst>
              <a:gd name="adj1" fmla="val 25000"/>
              <a:gd name="adj2" fmla="val 27804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2892368" y="2024478"/>
          <a:ext cx="10264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4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Etape 1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24" name="Flèche droite 23"/>
          <p:cNvSpPr/>
          <p:nvPr/>
        </p:nvSpPr>
        <p:spPr>
          <a:xfrm rot="1680135">
            <a:off x="3929839" y="2284434"/>
            <a:ext cx="363057" cy="1242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5" name="Tableau 24"/>
          <p:cNvGraphicFramePr>
            <a:graphicFrameLocks noGrp="1"/>
          </p:cNvGraphicFramePr>
          <p:nvPr/>
        </p:nvGraphicFramePr>
        <p:xfrm>
          <a:off x="4297738" y="2216924"/>
          <a:ext cx="2242454" cy="356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4"/>
              </a:tblGrid>
              <a:tr h="35678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Module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/>
        </p:nvGraphicFramePr>
        <p:xfrm>
          <a:off x="6705599" y="2216924"/>
          <a:ext cx="211183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 h +                        70 h alternance club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/>
        </p:nvGraphicFramePr>
        <p:xfrm>
          <a:off x="2892371" y="3309742"/>
          <a:ext cx="10264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4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Etape 2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au 27"/>
          <p:cNvGraphicFramePr>
            <a:graphicFrameLocks noGrp="1"/>
          </p:cNvGraphicFramePr>
          <p:nvPr/>
        </p:nvGraphicFramePr>
        <p:xfrm>
          <a:off x="4297738" y="3100382"/>
          <a:ext cx="2242454" cy="356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4"/>
              </a:tblGrid>
              <a:tr h="35678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Module 3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au 28"/>
          <p:cNvGraphicFramePr>
            <a:graphicFrameLocks noGrp="1"/>
          </p:cNvGraphicFramePr>
          <p:nvPr/>
        </p:nvGraphicFramePr>
        <p:xfrm>
          <a:off x="4297738" y="3572693"/>
          <a:ext cx="224245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4"/>
              </a:tblGrid>
              <a:tr h="35678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Module 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4 (1 à choisir parmi 4 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proposés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au 29"/>
          <p:cNvGraphicFramePr>
            <a:graphicFrameLocks noGrp="1"/>
          </p:cNvGraphicFramePr>
          <p:nvPr/>
        </p:nvGraphicFramePr>
        <p:xfrm>
          <a:off x="6705599" y="3571722"/>
          <a:ext cx="2111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 h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31" name="Flèche à angle droit 30"/>
          <p:cNvSpPr/>
          <p:nvPr/>
        </p:nvSpPr>
        <p:spPr>
          <a:xfrm rot="16200000" flipH="1" flipV="1">
            <a:off x="1749533" y="3985338"/>
            <a:ext cx="1459125" cy="480563"/>
          </a:xfrm>
          <a:prstGeom prst="bentUpArrow">
            <a:avLst>
              <a:gd name="adj1" fmla="val 25000"/>
              <a:gd name="adj2" fmla="val 27804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2" name="Tableau 31"/>
          <p:cNvGraphicFramePr>
            <a:graphicFrameLocks noGrp="1"/>
          </p:cNvGraphicFramePr>
          <p:nvPr/>
        </p:nvGraphicFramePr>
        <p:xfrm>
          <a:off x="2892371" y="4638772"/>
          <a:ext cx="10264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4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Etape 3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au 32"/>
          <p:cNvGraphicFramePr>
            <a:graphicFrameLocks noGrp="1"/>
          </p:cNvGraphicFramePr>
          <p:nvPr/>
        </p:nvGraphicFramePr>
        <p:xfrm>
          <a:off x="4294669" y="4860171"/>
          <a:ext cx="224245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Rapport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de Saison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34" name="Flèche droite 33"/>
          <p:cNvSpPr/>
          <p:nvPr/>
        </p:nvSpPr>
        <p:spPr>
          <a:xfrm rot="19767346">
            <a:off x="3934446" y="3303754"/>
            <a:ext cx="363057" cy="1242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lèche droite 34"/>
          <p:cNvSpPr/>
          <p:nvPr/>
        </p:nvSpPr>
        <p:spPr>
          <a:xfrm rot="19767346">
            <a:off x="3931377" y="4573148"/>
            <a:ext cx="363057" cy="1242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lèche droite 36"/>
          <p:cNvSpPr/>
          <p:nvPr/>
        </p:nvSpPr>
        <p:spPr>
          <a:xfrm rot="1680135">
            <a:off x="3932911" y="3618470"/>
            <a:ext cx="363057" cy="1242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lèche droite 37"/>
          <p:cNvSpPr/>
          <p:nvPr/>
        </p:nvSpPr>
        <p:spPr>
          <a:xfrm rot="1680135">
            <a:off x="3929841" y="4893070"/>
            <a:ext cx="363057" cy="1242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Sous-titre 2"/>
          <p:cNvSpPr txBox="1">
            <a:spLocks/>
          </p:cNvSpPr>
          <p:nvPr/>
        </p:nvSpPr>
        <p:spPr>
          <a:xfrm>
            <a:off x="6990134" y="977064"/>
            <a:ext cx="1595058" cy="3865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Volume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Vision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0"/>
          </p:nvPr>
        </p:nvSpPr>
        <p:spPr>
          <a:xfrm>
            <a:off x="426790" y="687504"/>
            <a:ext cx="2986970" cy="386563"/>
          </a:xfrm>
        </p:spPr>
        <p:txBody>
          <a:bodyPr/>
          <a:lstStyle/>
          <a:p>
            <a:r>
              <a:rPr lang="fr-FR" dirty="0" smtClean="0"/>
              <a:t>Niveau 1 </a:t>
            </a:r>
            <a:r>
              <a:rPr lang="fr-FR" u="sng" dirty="0" smtClean="0"/>
              <a:t>expert</a:t>
            </a:r>
            <a:endParaRPr lang="fr-FR" u="sng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30612" y="3135085"/>
          <a:ext cx="2032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Diplôme </a:t>
                      </a:r>
                      <a:r>
                        <a:rPr lang="fr-FR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d’</a:t>
                      </a:r>
                      <a:r>
                        <a:rPr lang="fr-FR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Entraîneur Expert  1 VB</a:t>
                      </a:r>
                      <a:endParaRPr lang="fr-FR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297738" y="1187977"/>
          <a:ext cx="2242454" cy="356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4"/>
              </a:tblGrid>
              <a:tr h="35678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Module 1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4308427" y="4699732"/>
          <a:ext cx="224245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Oral de soutenance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1" name="Flèche droite 10"/>
          <p:cNvSpPr/>
          <p:nvPr/>
        </p:nvSpPr>
        <p:spPr>
          <a:xfrm rot="19051916">
            <a:off x="3874489" y="1415243"/>
            <a:ext cx="473024" cy="1357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6705599" y="1059999"/>
          <a:ext cx="211183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 h +                        30 h alternance club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6705599" y="2744157"/>
          <a:ext cx="211183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26858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5*12 h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6705599" y="4727665"/>
          <a:ext cx="2111830" cy="304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30465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1h30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21" name="Flèche à angle droit 20"/>
          <p:cNvSpPr/>
          <p:nvPr/>
        </p:nvSpPr>
        <p:spPr>
          <a:xfrm rot="5400000" flipH="1">
            <a:off x="1846274" y="2119472"/>
            <a:ext cx="1231803" cy="446725"/>
          </a:xfrm>
          <a:prstGeom prst="bentUpArrow">
            <a:avLst>
              <a:gd name="adj1" fmla="val 25000"/>
              <a:gd name="adj2" fmla="val 27804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2892368" y="1643478"/>
          <a:ext cx="10264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4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Etape 1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24" name="Flèche droite 23"/>
          <p:cNvSpPr/>
          <p:nvPr/>
        </p:nvSpPr>
        <p:spPr>
          <a:xfrm>
            <a:off x="3926770" y="1727208"/>
            <a:ext cx="363057" cy="1242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6" name="Tableau 25"/>
          <p:cNvGraphicFramePr>
            <a:graphicFrameLocks noGrp="1"/>
          </p:cNvGraphicFramePr>
          <p:nvPr/>
        </p:nvGraphicFramePr>
        <p:xfrm>
          <a:off x="6705599" y="1584464"/>
          <a:ext cx="211183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 h +                        50 h alternance club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/>
        </p:nvGraphicFramePr>
        <p:xfrm>
          <a:off x="2889302" y="2730863"/>
          <a:ext cx="10264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4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Etape 2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au 27"/>
          <p:cNvGraphicFramePr>
            <a:graphicFrameLocks noGrp="1"/>
          </p:cNvGraphicFramePr>
          <p:nvPr/>
        </p:nvGraphicFramePr>
        <p:xfrm>
          <a:off x="4308427" y="2745376"/>
          <a:ext cx="2198216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8216"/>
              </a:tblGrid>
              <a:tr h="17839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 Modules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au 28"/>
          <p:cNvGraphicFramePr>
            <a:graphicFrameLocks noGrp="1"/>
          </p:cNvGraphicFramePr>
          <p:nvPr/>
        </p:nvGraphicFramePr>
        <p:xfrm>
          <a:off x="4297738" y="3702233"/>
          <a:ext cx="224245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4"/>
              </a:tblGrid>
              <a:tr h="35678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 stages en situation + rapports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au 29"/>
          <p:cNvGraphicFramePr>
            <a:graphicFrameLocks noGrp="1"/>
          </p:cNvGraphicFramePr>
          <p:nvPr/>
        </p:nvGraphicFramePr>
        <p:xfrm>
          <a:off x="6705599" y="3693642"/>
          <a:ext cx="2111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3*30 h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au 31"/>
          <p:cNvGraphicFramePr>
            <a:graphicFrameLocks noGrp="1"/>
          </p:cNvGraphicFramePr>
          <p:nvPr/>
        </p:nvGraphicFramePr>
        <p:xfrm>
          <a:off x="2892371" y="4699732"/>
          <a:ext cx="10264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4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Etape 4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4" name="Flèche droite 33"/>
          <p:cNvSpPr/>
          <p:nvPr/>
        </p:nvSpPr>
        <p:spPr>
          <a:xfrm>
            <a:off x="3933147" y="2827563"/>
            <a:ext cx="363057" cy="1242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lèche droite 34"/>
          <p:cNvSpPr/>
          <p:nvPr/>
        </p:nvSpPr>
        <p:spPr>
          <a:xfrm>
            <a:off x="3928305" y="3882809"/>
            <a:ext cx="363057" cy="1242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lèche droite 37"/>
          <p:cNvSpPr/>
          <p:nvPr/>
        </p:nvSpPr>
        <p:spPr>
          <a:xfrm>
            <a:off x="3929839" y="4824280"/>
            <a:ext cx="363057" cy="1242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lèche à angle droit 35"/>
          <p:cNvSpPr/>
          <p:nvPr/>
        </p:nvSpPr>
        <p:spPr>
          <a:xfrm rot="5400000" flipH="1">
            <a:off x="2086802" y="2935856"/>
            <a:ext cx="750747" cy="446725"/>
          </a:xfrm>
          <a:prstGeom prst="bentUpArrow">
            <a:avLst>
              <a:gd name="adj1" fmla="val 25000"/>
              <a:gd name="adj2" fmla="val 27804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9" name="Tableau 38"/>
          <p:cNvGraphicFramePr>
            <a:graphicFrameLocks noGrp="1"/>
          </p:cNvGraphicFramePr>
          <p:nvPr/>
        </p:nvGraphicFramePr>
        <p:xfrm>
          <a:off x="4300807" y="2084158"/>
          <a:ext cx="224245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4"/>
              </a:tblGrid>
              <a:tr h="35678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Module 3: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Stage en structure PPF labellisée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0" name="Flèche droite 39"/>
          <p:cNvSpPr/>
          <p:nvPr/>
        </p:nvSpPr>
        <p:spPr>
          <a:xfrm rot="2246389">
            <a:off x="3873348" y="2080931"/>
            <a:ext cx="473024" cy="1357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1" name="Tableau 40"/>
          <p:cNvGraphicFramePr>
            <a:graphicFrameLocks noGrp="1"/>
          </p:cNvGraphicFramePr>
          <p:nvPr/>
        </p:nvGraphicFramePr>
        <p:xfrm>
          <a:off x="6705599" y="2105658"/>
          <a:ext cx="2111830" cy="347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34748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 h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2" name="Flèche à angle droit 41"/>
          <p:cNvSpPr/>
          <p:nvPr/>
        </p:nvSpPr>
        <p:spPr>
          <a:xfrm rot="16200000" flipH="1" flipV="1">
            <a:off x="1842242" y="3249945"/>
            <a:ext cx="1231803" cy="438662"/>
          </a:xfrm>
          <a:prstGeom prst="bentUpArrow">
            <a:avLst>
              <a:gd name="adj1" fmla="val 25000"/>
              <a:gd name="adj2" fmla="val 27804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lèche à angle droit 42"/>
          <p:cNvSpPr/>
          <p:nvPr/>
        </p:nvSpPr>
        <p:spPr>
          <a:xfrm rot="16200000" flipH="1" flipV="1">
            <a:off x="1842685" y="4134711"/>
            <a:ext cx="1231803" cy="438662"/>
          </a:xfrm>
          <a:prstGeom prst="bentUpArrow">
            <a:avLst>
              <a:gd name="adj1" fmla="val 25000"/>
              <a:gd name="adj2" fmla="val 27804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5" name="Tableau 44"/>
          <p:cNvGraphicFramePr>
            <a:graphicFrameLocks noGrp="1"/>
          </p:cNvGraphicFramePr>
          <p:nvPr/>
        </p:nvGraphicFramePr>
        <p:xfrm>
          <a:off x="2889302" y="3767183"/>
          <a:ext cx="10264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4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Etape 3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6" name="Sous-titre 2"/>
          <p:cNvSpPr txBox="1">
            <a:spLocks/>
          </p:cNvSpPr>
          <p:nvPr/>
        </p:nvSpPr>
        <p:spPr>
          <a:xfrm>
            <a:off x="6990134" y="494222"/>
            <a:ext cx="1595058" cy="3865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Volume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graphicFrame>
        <p:nvGraphicFramePr>
          <p:cNvPr id="33" name="Tableau 32"/>
          <p:cNvGraphicFramePr>
            <a:graphicFrameLocks noGrp="1"/>
          </p:cNvGraphicFramePr>
          <p:nvPr/>
        </p:nvGraphicFramePr>
        <p:xfrm>
          <a:off x="4317135" y="1616114"/>
          <a:ext cx="2242454" cy="356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4"/>
              </a:tblGrid>
              <a:tr h="35678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Module 2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TABLEAU DES EQUIVALENCES </a:t>
            </a:r>
            <a:r>
              <a:rPr lang="fr-FR" u="sng" dirty="0" smtClean="0"/>
              <a:t>NIVEAU REGIONAL</a:t>
            </a:r>
            <a:endParaRPr lang="fr-FR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fr-FR" dirty="0" smtClean="0"/>
              <a:t>Diplômes fédéraux vers diplômes d’Etat </a:t>
            </a:r>
          </a:p>
          <a:p>
            <a:r>
              <a:rPr lang="fr-FR" sz="900" dirty="0" smtClean="0">
                <a:solidFill>
                  <a:schemeClr val="tx1"/>
                </a:solidFill>
              </a:rPr>
              <a:t>(arrêté JORF du 07/11/2017)</a:t>
            </a:r>
            <a:endParaRPr lang="fr-FR" sz="9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6790" y="2891246"/>
          <a:ext cx="233455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4552"/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Diplôme Régional</a:t>
                      </a:r>
                      <a:r>
                        <a:rPr lang="fr-FR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d’</a:t>
                      </a:r>
                      <a:r>
                        <a:rPr lang="fr-FR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Entraîneur 1 VB</a:t>
                      </a:r>
                      <a:endParaRPr lang="fr-FR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172099" y="3394166"/>
          <a:ext cx="224245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Certificat d’Educateur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VB + certification club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172098" y="2738846"/>
          <a:ext cx="224245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Certificat d’Initiateur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VB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6261465" y="2754086"/>
          <a:ext cx="224245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EPEF BP JEPS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6276705" y="3272246"/>
          <a:ext cx="224245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EPEF + EPMSP + « carte pro provisoire »  du BP JEPS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6261465" y="3988526"/>
          <a:ext cx="2242455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EPEF + EPMSP + « carte pro provisoire »  du BP JEPS + UC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4 BP / DE/ DESJEPS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3" name="Flèche droite 12"/>
          <p:cNvSpPr/>
          <p:nvPr/>
        </p:nvSpPr>
        <p:spPr>
          <a:xfrm rot="19767346">
            <a:off x="2767718" y="3049148"/>
            <a:ext cx="363057" cy="1242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 rot="1680135">
            <a:off x="2766183" y="3363864"/>
            <a:ext cx="363057" cy="1242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à angle droit 14"/>
          <p:cNvSpPr/>
          <p:nvPr/>
        </p:nvSpPr>
        <p:spPr>
          <a:xfrm rot="16200000" flipH="1" flipV="1">
            <a:off x="3456785" y="1901047"/>
            <a:ext cx="977534" cy="4612330"/>
          </a:xfrm>
          <a:prstGeom prst="bentUpArrow">
            <a:avLst>
              <a:gd name="adj1" fmla="val 19150"/>
              <a:gd name="adj2" fmla="val 20188"/>
              <a:gd name="adj3" fmla="val 2344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>
            <a:off x="5486481" y="2824776"/>
            <a:ext cx="765236" cy="1718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>
            <a:off x="5496229" y="3485606"/>
            <a:ext cx="765236" cy="1718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ext Box 182"/>
          <p:cNvSpPr txBox="1">
            <a:spLocks noChangeArrowheads="1"/>
          </p:cNvSpPr>
          <p:nvPr/>
        </p:nvSpPr>
        <p:spPr bwMode="auto">
          <a:xfrm>
            <a:off x="611560" y="5827362"/>
            <a:ext cx="4204280" cy="7078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EPEF: Exigences préalables à l’entrée en formation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1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EPMSP: Exigences Préalables à la Mise en Situation  Professionnelle</a:t>
            </a:r>
            <a:endParaRPr lang="fr-FR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79190" y="533355"/>
            <a:ext cx="8249842" cy="305895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F2828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TABLEAU DES EQUIVALENCES </a:t>
            </a:r>
            <a:r>
              <a:rPr kumimoji="0" lang="fr-FR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CF2828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NIVEAU NATIONAL</a:t>
            </a:r>
            <a:endParaRPr kumimoji="0" lang="fr-FR" sz="1800" b="1" i="0" u="sng" strike="noStrike" kern="1200" cap="none" spc="0" normalizeH="0" baseline="0" noProof="0" dirty="0">
              <a:ln>
                <a:noFill/>
              </a:ln>
              <a:solidFill>
                <a:srgbClr val="CF2828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579190" y="870384"/>
            <a:ext cx="8249842" cy="386563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Diplômes fédéraux vers diplômes d’Etat</a:t>
            </a:r>
            <a:r>
              <a:rPr lang="fr-FR" sz="2400" dirty="0" smtClean="0"/>
              <a:t> 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(arrêté JORF du 07/02/2018)</a:t>
            </a:r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59080" y="3634673"/>
          <a:ext cx="2352110" cy="759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110"/>
              </a:tblGrid>
              <a:tr h="7598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Diplôme National</a:t>
                      </a:r>
                      <a:r>
                        <a:rPr lang="fr-FR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d’</a:t>
                      </a:r>
                      <a:r>
                        <a:rPr lang="fr-FR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Entraîneur 1 VB</a:t>
                      </a:r>
                      <a:endParaRPr lang="fr-FR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019010" y="2301240"/>
          <a:ext cx="244275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EPEF + EPMSP + « carte pro provisoire » DE JEPS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019010" y="3169920"/>
          <a:ext cx="24427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UC 1 DE JEPS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4019010" y="5166360"/>
          <a:ext cx="24427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UC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4 BP / DE/ DES JEPS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4019010" y="4533338"/>
          <a:ext cx="24427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UC 1,3,4 BP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JEPS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4019010" y="3728217"/>
          <a:ext cx="24427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Allègement UC 3 DE JEPS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3" name="Flèche droite 12"/>
          <p:cNvSpPr/>
          <p:nvPr/>
        </p:nvSpPr>
        <p:spPr>
          <a:xfrm rot="20638843">
            <a:off x="2978265" y="3454104"/>
            <a:ext cx="765236" cy="1718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2987120" y="3902965"/>
            <a:ext cx="765236" cy="1718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 rot="896222">
            <a:off x="2987121" y="4394496"/>
            <a:ext cx="765236" cy="1718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 rot="2081410">
            <a:off x="2890043" y="4751852"/>
            <a:ext cx="765236" cy="1718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 rot="19357892">
            <a:off x="2866829" y="3083990"/>
            <a:ext cx="765236" cy="1718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ext Box 182"/>
          <p:cNvSpPr txBox="1">
            <a:spLocks noChangeArrowheads="1"/>
          </p:cNvSpPr>
          <p:nvPr/>
        </p:nvSpPr>
        <p:spPr bwMode="auto">
          <a:xfrm>
            <a:off x="611560" y="5827362"/>
            <a:ext cx="4204280" cy="7078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EPEF: Exigences préalables à l’entrée en formation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1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EPMSP: Exigences Préalables à la Mise en Situation  Professionnelle</a:t>
            </a:r>
            <a:endParaRPr lang="fr-FR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79190" y="533355"/>
            <a:ext cx="8249842" cy="305895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F2828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TABLEAU DES EQUIVALENCES </a:t>
            </a:r>
            <a:r>
              <a:rPr kumimoji="0" lang="fr-FR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CF2828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NIVEAU EXPERT</a:t>
            </a:r>
            <a:endParaRPr kumimoji="0" lang="fr-FR" sz="1800" b="1" i="0" u="sng" strike="noStrike" kern="1200" cap="none" spc="0" normalizeH="0" baseline="0" noProof="0" dirty="0">
              <a:ln>
                <a:noFill/>
              </a:ln>
              <a:solidFill>
                <a:srgbClr val="CF2828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579190" y="870384"/>
            <a:ext cx="8249842" cy="386563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Diplômes fédéraux vers diplômes d’Etat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(arrêté JORF du 07/02/2018)</a:t>
            </a:r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59080" y="3634673"/>
          <a:ext cx="2352110" cy="759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110"/>
              </a:tblGrid>
              <a:tr h="7598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Diplôme </a:t>
                      </a:r>
                      <a:r>
                        <a:rPr lang="fr-FR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d’</a:t>
                      </a:r>
                      <a:r>
                        <a:rPr lang="fr-FR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Entraîneur Expert 1 VB</a:t>
                      </a:r>
                      <a:endParaRPr lang="fr-FR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019010" y="2301240"/>
          <a:ext cx="245799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9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EPEF + EPMSP + « carte pro provisoire » DES JEPS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019010" y="3169920"/>
          <a:ext cx="24579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9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UC 1 DES JEPS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4019010" y="5166360"/>
          <a:ext cx="24579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9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UC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4 BP / DE/ DES JEPS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4019010" y="4533338"/>
          <a:ext cx="24579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9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UC 1,3,4 BP et DE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JEPS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4019010" y="3804417"/>
          <a:ext cx="24579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9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Allègement UC 3 DES JEPS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3" name="Flèche droite 12"/>
          <p:cNvSpPr/>
          <p:nvPr/>
        </p:nvSpPr>
        <p:spPr>
          <a:xfrm rot="20638843">
            <a:off x="2978265" y="3454104"/>
            <a:ext cx="765236" cy="1718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2987120" y="3902965"/>
            <a:ext cx="765236" cy="1718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 rot="896222">
            <a:off x="2987121" y="4394496"/>
            <a:ext cx="765236" cy="1718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droite 15"/>
          <p:cNvSpPr/>
          <p:nvPr/>
        </p:nvSpPr>
        <p:spPr>
          <a:xfrm rot="2081410">
            <a:off x="2890043" y="4751852"/>
            <a:ext cx="765236" cy="1718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 rot="19357892">
            <a:off x="2866829" y="3083990"/>
            <a:ext cx="765236" cy="1718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ext Box 182"/>
          <p:cNvSpPr txBox="1">
            <a:spLocks noChangeArrowheads="1"/>
          </p:cNvSpPr>
          <p:nvPr/>
        </p:nvSpPr>
        <p:spPr bwMode="auto">
          <a:xfrm>
            <a:off x="611560" y="5827362"/>
            <a:ext cx="4204280" cy="7078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EPEF: Exigences préalables à l’entrée en formation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1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EPMSP: Exigences Préalables à la Mise en Situation  Professionnelle</a:t>
            </a:r>
            <a:endParaRPr lang="fr-FR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Vision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0"/>
          </p:nvPr>
        </p:nvSpPr>
        <p:spPr>
          <a:xfrm>
            <a:off x="426790" y="687504"/>
            <a:ext cx="3215570" cy="386563"/>
          </a:xfrm>
        </p:spPr>
        <p:txBody>
          <a:bodyPr/>
          <a:lstStyle/>
          <a:p>
            <a:r>
              <a:rPr lang="fr-FR" dirty="0" smtClean="0"/>
              <a:t>Niveau 2 </a:t>
            </a:r>
            <a:r>
              <a:rPr lang="fr-FR" u="sng" dirty="0" smtClean="0"/>
              <a:t>régional</a:t>
            </a:r>
            <a:endParaRPr lang="fr-FR" u="sng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5720" y="2486615"/>
          <a:ext cx="1980576" cy="613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576"/>
              </a:tblGrid>
              <a:tr h="613767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Diplôme Régional</a:t>
                      </a:r>
                      <a:r>
                        <a:rPr lang="fr-FR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d’</a:t>
                      </a:r>
                      <a:r>
                        <a:rPr lang="fr-FR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Entraîneur 1 VB</a:t>
                      </a:r>
                      <a:endParaRPr lang="fr-FR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297738" y="1775811"/>
          <a:ext cx="2242454" cy="356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4"/>
              </a:tblGrid>
              <a:tr h="35678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Animateur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Beach Volley 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1" name="Flèche droite 10"/>
          <p:cNvSpPr/>
          <p:nvPr/>
        </p:nvSpPr>
        <p:spPr>
          <a:xfrm rot="19767346">
            <a:off x="3925236" y="1998619"/>
            <a:ext cx="363057" cy="1242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6705599" y="1730559"/>
          <a:ext cx="2111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 h                        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6705599" y="3087057"/>
          <a:ext cx="2111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 h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1" name="Flèche à angle droit 20"/>
          <p:cNvSpPr/>
          <p:nvPr/>
        </p:nvSpPr>
        <p:spPr>
          <a:xfrm rot="5400000" flipH="1">
            <a:off x="1895189" y="2605454"/>
            <a:ext cx="1449083" cy="374224"/>
          </a:xfrm>
          <a:prstGeom prst="bentUpArrow">
            <a:avLst>
              <a:gd name="adj1" fmla="val 25000"/>
              <a:gd name="adj2" fmla="val 27804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2892368" y="2024478"/>
          <a:ext cx="10264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4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Etape 1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4" name="Flèche droite 23"/>
          <p:cNvSpPr/>
          <p:nvPr/>
        </p:nvSpPr>
        <p:spPr>
          <a:xfrm rot="1680135">
            <a:off x="3929839" y="2284434"/>
            <a:ext cx="363057" cy="1242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5" name="Tableau 24"/>
          <p:cNvGraphicFramePr>
            <a:graphicFrameLocks noGrp="1"/>
          </p:cNvGraphicFramePr>
          <p:nvPr/>
        </p:nvGraphicFramePr>
        <p:xfrm>
          <a:off x="4297738" y="2216924"/>
          <a:ext cx="224245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4"/>
              </a:tblGrid>
              <a:tr h="35678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Module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à choisir parmi </a:t>
                      </a:r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 proposés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/>
        </p:nvGraphicFramePr>
        <p:xfrm>
          <a:off x="6705599" y="2216924"/>
          <a:ext cx="211183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 h +                        70 h alternance club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/>
        </p:nvGraphicFramePr>
        <p:xfrm>
          <a:off x="2892371" y="3309742"/>
          <a:ext cx="102648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4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Etape 2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au 27"/>
          <p:cNvGraphicFramePr>
            <a:graphicFrameLocks noGrp="1"/>
          </p:cNvGraphicFramePr>
          <p:nvPr/>
        </p:nvGraphicFramePr>
        <p:xfrm>
          <a:off x="4297738" y="3100382"/>
          <a:ext cx="224245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4"/>
              </a:tblGrid>
              <a:tr h="35678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Volley Solidarité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Citoyenneté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au 29"/>
          <p:cNvGraphicFramePr>
            <a:graphicFrameLocks noGrp="1"/>
          </p:cNvGraphicFramePr>
          <p:nvPr/>
        </p:nvGraphicFramePr>
        <p:xfrm>
          <a:off x="6705599" y="3663162"/>
          <a:ext cx="211183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8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 h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au 31"/>
          <p:cNvGraphicFramePr>
            <a:graphicFrameLocks noGrp="1"/>
          </p:cNvGraphicFramePr>
          <p:nvPr/>
        </p:nvGraphicFramePr>
        <p:xfrm>
          <a:off x="426790" y="5699760"/>
          <a:ext cx="1280090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090"/>
              </a:tblGrid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DRE 2 VB</a:t>
                      </a:r>
                      <a:endParaRPr lang="fr-FR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4" name="Flèche droite 33"/>
          <p:cNvSpPr/>
          <p:nvPr/>
        </p:nvSpPr>
        <p:spPr>
          <a:xfrm rot="19767346">
            <a:off x="3934446" y="3303754"/>
            <a:ext cx="363057" cy="1242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lèche droite 36"/>
          <p:cNvSpPr/>
          <p:nvPr/>
        </p:nvSpPr>
        <p:spPr>
          <a:xfrm rot="1680135">
            <a:off x="3932911" y="3618470"/>
            <a:ext cx="363057" cy="1242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Sous-titre 2"/>
          <p:cNvSpPr txBox="1">
            <a:spLocks/>
          </p:cNvSpPr>
          <p:nvPr/>
        </p:nvSpPr>
        <p:spPr>
          <a:xfrm>
            <a:off x="6990134" y="977064"/>
            <a:ext cx="1595058" cy="3865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Volume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graphicFrame>
        <p:nvGraphicFramePr>
          <p:cNvPr id="36" name="Tableau 35"/>
          <p:cNvGraphicFramePr>
            <a:graphicFrameLocks noGrp="1"/>
          </p:cNvGraphicFramePr>
          <p:nvPr/>
        </p:nvGraphicFramePr>
        <p:xfrm>
          <a:off x="4328218" y="3634244"/>
          <a:ext cx="224245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454"/>
              </a:tblGrid>
              <a:tr h="35678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Module</a:t>
                      </a:r>
                      <a:r>
                        <a:rPr lang="fr-FR" sz="12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à choisir parmi </a:t>
                      </a:r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 proposés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Tableau 39"/>
          <p:cNvGraphicFramePr>
            <a:graphicFrameLocks noGrp="1"/>
          </p:cNvGraphicFramePr>
          <p:nvPr/>
        </p:nvGraphicFramePr>
        <p:xfrm>
          <a:off x="2806843" y="5486400"/>
          <a:ext cx="2527156" cy="356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156"/>
              </a:tblGrid>
              <a:tr h="35678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UC 1 BP JEPS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1" name="Flèche droite 40"/>
          <p:cNvSpPr/>
          <p:nvPr/>
        </p:nvSpPr>
        <p:spPr>
          <a:xfrm rot="20117394">
            <a:off x="1867371" y="5699760"/>
            <a:ext cx="712405" cy="18576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42" name="Tableau 41"/>
          <p:cNvGraphicFramePr>
            <a:graphicFrameLocks noGrp="1"/>
          </p:cNvGraphicFramePr>
          <p:nvPr/>
        </p:nvGraphicFramePr>
        <p:xfrm>
          <a:off x="2795640" y="6197588"/>
          <a:ext cx="2527157" cy="356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157"/>
              </a:tblGrid>
              <a:tr h="35678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Allègement UC 3 BP JEPS</a:t>
                      </a:r>
                      <a:endParaRPr lang="fr-FR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3" name="Flèche droite 42"/>
          <p:cNvSpPr/>
          <p:nvPr/>
        </p:nvSpPr>
        <p:spPr>
          <a:xfrm rot="1072439">
            <a:off x="1872474" y="6153201"/>
            <a:ext cx="712405" cy="18576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4" name="Sous-titre 2"/>
          <p:cNvSpPr txBox="1">
            <a:spLocks/>
          </p:cNvSpPr>
          <p:nvPr/>
        </p:nvSpPr>
        <p:spPr>
          <a:xfrm>
            <a:off x="320109" y="4795037"/>
            <a:ext cx="4600234" cy="3865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kumimoji="0" lang="fr-FR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Equivalences</a:t>
            </a:r>
            <a:r>
              <a:rPr lang="fr-FR" sz="9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(arrêté JORF du 07/11/2017)</a:t>
            </a:r>
            <a:endParaRPr lang="fr-FR" sz="9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Plus 30"/>
          <p:cNvSpPr/>
          <p:nvPr/>
        </p:nvSpPr>
        <p:spPr>
          <a:xfrm>
            <a:off x="2026296" y="2619694"/>
            <a:ext cx="415647" cy="393600"/>
          </a:xfrm>
          <a:prstGeom prst="mathPlus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3" name="Flèche à angle droit 32"/>
          <p:cNvSpPr/>
          <p:nvPr/>
        </p:nvSpPr>
        <p:spPr>
          <a:xfrm rot="16200000" flipH="1" flipV="1">
            <a:off x="1890026" y="2685557"/>
            <a:ext cx="1449083" cy="384554"/>
          </a:xfrm>
          <a:prstGeom prst="bentUpArrow">
            <a:avLst>
              <a:gd name="adj1" fmla="val 25000"/>
              <a:gd name="adj2" fmla="val 27804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ctr">
        <a:normAutofit/>
      </a:bodyPr>
      <a:lstStyle>
        <a:defPPr algn="l">
          <a:defRPr sz="1000" dirty="0" smtClean="0">
            <a:solidFill>
              <a:srgbClr val="002857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6108</TotalTime>
  <Words>713</Words>
  <Application>Microsoft Office PowerPoint</Application>
  <PresentationFormat>Affichage à l'écran (4:3)</PresentationFormat>
  <Paragraphs>204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ARCHITECTURE DES DIPLÔMES FEDERAUX 2018</vt:lpstr>
      <vt:lpstr>Architecture des Formations 2018</vt:lpstr>
      <vt:lpstr>Vision</vt:lpstr>
      <vt:lpstr>Vision</vt:lpstr>
      <vt:lpstr>Vision</vt:lpstr>
      <vt:lpstr>TABLEAU DES EQUIVALENCES NIVEAU REGIONAL</vt:lpstr>
      <vt:lpstr>Diapositive 7</vt:lpstr>
      <vt:lpstr>Diapositive 8</vt:lpstr>
      <vt:lpstr>Vision</vt:lpstr>
      <vt:lpstr>Vision</vt:lpstr>
      <vt:lpstr>Vision</vt:lpstr>
      <vt:lpstr>MODULES ET CURSUS SPECIFIQUES A LA CARTE</vt:lpstr>
      <vt:lpstr>Diapositive 13</vt:lpstr>
    </vt:vector>
  </TitlesOfParts>
  <Company>Leroy Tremblot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 Jubert</dc:creator>
  <cp:lastModifiedBy>nicolas SAUERBREY</cp:lastModifiedBy>
  <cp:revision>108</cp:revision>
  <dcterms:created xsi:type="dcterms:W3CDTF">2017-06-14T12:46:38Z</dcterms:created>
  <dcterms:modified xsi:type="dcterms:W3CDTF">2018-03-08T07:59:16Z</dcterms:modified>
</cp:coreProperties>
</file>